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87" r:id="rId3"/>
    <p:sldId id="282" r:id="rId4"/>
    <p:sldId id="283" r:id="rId5"/>
    <p:sldId id="284" r:id="rId6"/>
    <p:sldId id="325" r:id="rId7"/>
    <p:sldId id="285" r:id="rId8"/>
    <p:sldId id="326" r:id="rId9"/>
    <p:sldId id="286" r:id="rId10"/>
    <p:sldId id="32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6E6E6"/>
    <a:srgbClr val="008000"/>
    <a:srgbClr val="006666"/>
    <a:srgbClr val="FFFFF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6" autoAdjust="0"/>
    <p:restoredTop sz="94660"/>
  </p:normalViewPr>
  <p:slideViewPr>
    <p:cSldViewPr snapToGrid="0">
      <p:cViewPr varScale="1">
        <p:scale>
          <a:sx n="69" d="100"/>
          <a:sy n="69"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D054DF-C515-4741-B93C-3E83B7C8490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DB8E47B-FEEF-4B58-AFD6-B8B9623B65D3}">
      <dgm:prSet phldrT="[Text]"/>
      <dgm:spPr>
        <a:solidFill>
          <a:schemeClr val="tx1"/>
        </a:solidFill>
        <a:ln>
          <a:solidFill>
            <a:schemeClr val="tx1"/>
          </a:solidFill>
        </a:ln>
      </dgm:spPr>
      <dgm:t>
        <a:bodyPr/>
        <a:lstStyle/>
        <a:p>
          <a:pPr algn="ctr"/>
          <a:r>
            <a:rPr lang="ar-IQ" dirty="0"/>
            <a:t>الدمج</a:t>
          </a:r>
          <a:endParaRPr lang="en-US" dirty="0"/>
        </a:p>
      </dgm:t>
    </dgm:pt>
    <dgm:pt modelId="{17B78D0E-2531-409F-8404-3929263ADEDD}" type="parTrans" cxnId="{0698EBC6-3759-4097-A8F2-7A339B1DFF38}">
      <dgm:prSet/>
      <dgm:spPr/>
      <dgm:t>
        <a:bodyPr/>
        <a:lstStyle/>
        <a:p>
          <a:pPr algn="ctr"/>
          <a:endParaRPr lang="en-US"/>
        </a:p>
      </dgm:t>
    </dgm:pt>
    <dgm:pt modelId="{360DB738-D133-46DF-B91D-63002E3E085F}" type="sibTrans" cxnId="{0698EBC6-3759-4097-A8F2-7A339B1DFF38}">
      <dgm:prSet/>
      <dgm:spPr/>
      <dgm:t>
        <a:bodyPr/>
        <a:lstStyle/>
        <a:p>
          <a:pPr algn="ctr"/>
          <a:endParaRPr lang="en-US"/>
        </a:p>
      </dgm:t>
    </dgm:pt>
    <dgm:pt modelId="{C8F865C1-2278-495F-A19F-F8D11FFBB3F5}">
      <dgm:prSet/>
      <dgm:spPr>
        <a:solidFill>
          <a:srgbClr val="C00000"/>
        </a:solidFill>
      </dgm:spPr>
      <dgm:t>
        <a:bodyPr/>
        <a:lstStyle/>
        <a:p>
          <a:pPr algn="ctr"/>
          <a:r>
            <a:rPr lang="ar-IQ"/>
            <a:t>المبنى</a:t>
          </a:r>
          <a:endParaRPr lang="en-US"/>
        </a:p>
      </dgm:t>
    </dgm:pt>
    <dgm:pt modelId="{EED790F2-4D72-4BC1-8332-9883C5265266}" type="parTrans" cxnId="{30155E9B-98A1-42A4-99EA-378F94AF2307}">
      <dgm:prSet/>
      <dgm:spPr/>
      <dgm:t>
        <a:bodyPr/>
        <a:lstStyle/>
        <a:p>
          <a:pPr algn="ctr"/>
          <a:endParaRPr lang="en-US"/>
        </a:p>
      </dgm:t>
    </dgm:pt>
    <dgm:pt modelId="{EBD77E36-7B8A-43C5-AA6F-047946C5D7CB}" type="sibTrans" cxnId="{30155E9B-98A1-42A4-99EA-378F94AF2307}">
      <dgm:prSet/>
      <dgm:spPr/>
      <dgm:t>
        <a:bodyPr/>
        <a:lstStyle/>
        <a:p>
          <a:pPr algn="ctr"/>
          <a:endParaRPr lang="en-US"/>
        </a:p>
      </dgm:t>
    </dgm:pt>
    <dgm:pt modelId="{FB081AD9-ABEC-4B5B-B74B-56CC5A0DB923}">
      <dgm:prSet/>
      <dgm:spPr>
        <a:solidFill>
          <a:srgbClr val="C00000"/>
        </a:solidFill>
      </dgm:spPr>
      <dgm:t>
        <a:bodyPr/>
        <a:lstStyle/>
        <a:p>
          <a:pPr algn="ctr"/>
          <a:r>
            <a:rPr lang="ar-IQ"/>
            <a:t>الناقد</a:t>
          </a:r>
          <a:endParaRPr lang="en-US"/>
        </a:p>
      </dgm:t>
    </dgm:pt>
    <dgm:pt modelId="{C3F43F6B-2C99-4078-BC2C-C0B7DE8E7318}" type="parTrans" cxnId="{A2433825-56FC-416A-BA1C-99DD2D22B89B}">
      <dgm:prSet/>
      <dgm:spPr/>
      <dgm:t>
        <a:bodyPr/>
        <a:lstStyle/>
        <a:p>
          <a:pPr algn="ctr"/>
          <a:endParaRPr lang="en-US"/>
        </a:p>
      </dgm:t>
    </dgm:pt>
    <dgm:pt modelId="{CBDF8E52-6153-4EA1-80D8-90F6C8E35B83}" type="sibTrans" cxnId="{A2433825-56FC-416A-BA1C-99DD2D22B89B}">
      <dgm:prSet/>
      <dgm:spPr/>
      <dgm:t>
        <a:bodyPr/>
        <a:lstStyle/>
        <a:p>
          <a:pPr algn="ctr"/>
          <a:endParaRPr lang="en-US"/>
        </a:p>
      </dgm:t>
    </dgm:pt>
    <dgm:pt modelId="{4D9CF322-7375-40C5-A5AD-1F25E7952D15}" type="pres">
      <dgm:prSet presAssocID="{05D054DF-C515-4741-B93C-3E83B7C84901}" presName="diagram" presStyleCnt="0">
        <dgm:presLayoutVars>
          <dgm:chPref val="1"/>
          <dgm:dir/>
          <dgm:animOne val="branch"/>
          <dgm:animLvl val="lvl"/>
          <dgm:resizeHandles val="exact"/>
        </dgm:presLayoutVars>
      </dgm:prSet>
      <dgm:spPr/>
    </dgm:pt>
    <dgm:pt modelId="{5D2D3092-AE09-4D1B-ADAA-373CE301AE7C}" type="pres">
      <dgm:prSet presAssocID="{FB081AD9-ABEC-4B5B-B74B-56CC5A0DB923}" presName="root1" presStyleCnt="0"/>
      <dgm:spPr/>
    </dgm:pt>
    <dgm:pt modelId="{AA7ED045-D68D-42EF-AE20-F0D8B1D0B61A}" type="pres">
      <dgm:prSet presAssocID="{FB081AD9-ABEC-4B5B-B74B-56CC5A0DB923}" presName="LevelOneTextNode" presStyleLbl="node0" presStyleIdx="0" presStyleCnt="1" custLinFactNeighborX="46630" custLinFactNeighborY="2457">
        <dgm:presLayoutVars>
          <dgm:chPref val="3"/>
        </dgm:presLayoutVars>
      </dgm:prSet>
      <dgm:spPr/>
    </dgm:pt>
    <dgm:pt modelId="{D3B92983-31F3-4762-BFF6-2939C7D21C0F}" type="pres">
      <dgm:prSet presAssocID="{FB081AD9-ABEC-4B5B-B74B-56CC5A0DB923}" presName="level2hierChild" presStyleCnt="0"/>
      <dgm:spPr/>
    </dgm:pt>
    <dgm:pt modelId="{3DBD520C-B70C-4EF7-BFF2-4F96F03D288B}" type="pres">
      <dgm:prSet presAssocID="{17B78D0E-2531-409F-8404-3929263ADEDD}" presName="conn2-1" presStyleLbl="parChTrans1D2" presStyleIdx="0" presStyleCnt="1"/>
      <dgm:spPr/>
    </dgm:pt>
    <dgm:pt modelId="{53FBC615-E93C-451F-A4BC-1AE58D46E039}" type="pres">
      <dgm:prSet presAssocID="{17B78D0E-2531-409F-8404-3929263ADEDD}" presName="connTx" presStyleLbl="parChTrans1D2" presStyleIdx="0" presStyleCnt="1"/>
      <dgm:spPr/>
    </dgm:pt>
    <dgm:pt modelId="{619809B3-0302-48C9-8669-E04F86564748}" type="pres">
      <dgm:prSet presAssocID="{ADB8E47B-FEEF-4B58-AFD6-B8B9623B65D3}" presName="root2" presStyleCnt="0"/>
      <dgm:spPr/>
    </dgm:pt>
    <dgm:pt modelId="{A977B453-FD48-469D-BFFD-F3B0F5944E4A}" type="pres">
      <dgm:prSet presAssocID="{ADB8E47B-FEEF-4B58-AFD6-B8B9623B65D3}" presName="LevelTwoTextNode" presStyleLbl="node2" presStyleIdx="0" presStyleCnt="1">
        <dgm:presLayoutVars>
          <dgm:chPref val="3"/>
        </dgm:presLayoutVars>
      </dgm:prSet>
      <dgm:spPr/>
    </dgm:pt>
    <dgm:pt modelId="{0D045C9A-20CD-496C-864D-9DCD27575C3E}" type="pres">
      <dgm:prSet presAssocID="{ADB8E47B-FEEF-4B58-AFD6-B8B9623B65D3}" presName="level3hierChild" presStyleCnt="0"/>
      <dgm:spPr/>
    </dgm:pt>
    <dgm:pt modelId="{6FC3B19B-08EC-42BC-844E-F6DC69B4EE86}" type="pres">
      <dgm:prSet presAssocID="{EED790F2-4D72-4BC1-8332-9883C5265266}" presName="conn2-1" presStyleLbl="parChTrans1D3" presStyleIdx="0" presStyleCnt="1"/>
      <dgm:spPr/>
    </dgm:pt>
    <dgm:pt modelId="{C3BE6EC6-F182-4981-9D95-A4285229C302}" type="pres">
      <dgm:prSet presAssocID="{EED790F2-4D72-4BC1-8332-9883C5265266}" presName="connTx" presStyleLbl="parChTrans1D3" presStyleIdx="0" presStyleCnt="1"/>
      <dgm:spPr/>
    </dgm:pt>
    <dgm:pt modelId="{0FC2E593-8B14-4E1F-883D-CB171CBA4AA2}" type="pres">
      <dgm:prSet presAssocID="{C8F865C1-2278-495F-A19F-F8D11FFBB3F5}" presName="root2" presStyleCnt="0"/>
      <dgm:spPr/>
    </dgm:pt>
    <dgm:pt modelId="{10CD848F-16DE-4397-98C2-6BD28C999D3A}" type="pres">
      <dgm:prSet presAssocID="{C8F865C1-2278-495F-A19F-F8D11FFBB3F5}" presName="LevelTwoTextNode" presStyleLbl="node3" presStyleIdx="0" presStyleCnt="1" custLinFactNeighborX="-51002" custLinFactNeighborY="2459">
        <dgm:presLayoutVars>
          <dgm:chPref val="3"/>
        </dgm:presLayoutVars>
      </dgm:prSet>
      <dgm:spPr/>
    </dgm:pt>
    <dgm:pt modelId="{9B6CB235-80E6-45DA-BBC4-0E94FE5E87A6}" type="pres">
      <dgm:prSet presAssocID="{C8F865C1-2278-495F-A19F-F8D11FFBB3F5}" presName="level3hierChild" presStyleCnt="0"/>
      <dgm:spPr/>
    </dgm:pt>
  </dgm:ptLst>
  <dgm:cxnLst>
    <dgm:cxn modelId="{A2433825-56FC-416A-BA1C-99DD2D22B89B}" srcId="{05D054DF-C515-4741-B93C-3E83B7C84901}" destId="{FB081AD9-ABEC-4B5B-B74B-56CC5A0DB923}" srcOrd="0" destOrd="0" parTransId="{C3F43F6B-2C99-4078-BC2C-C0B7DE8E7318}" sibTransId="{CBDF8E52-6153-4EA1-80D8-90F6C8E35B83}"/>
    <dgm:cxn modelId="{989B195E-CBE2-496E-B06C-B96163B4974D}" type="presOf" srcId="{17B78D0E-2531-409F-8404-3929263ADEDD}" destId="{3DBD520C-B70C-4EF7-BFF2-4F96F03D288B}" srcOrd="0" destOrd="0" presId="urn:microsoft.com/office/officeart/2005/8/layout/hierarchy2"/>
    <dgm:cxn modelId="{F026946A-5443-4D4F-BEC6-ED58EC5C5A56}" type="presOf" srcId="{C8F865C1-2278-495F-A19F-F8D11FFBB3F5}" destId="{10CD848F-16DE-4397-98C2-6BD28C999D3A}" srcOrd="0" destOrd="0" presId="urn:microsoft.com/office/officeart/2005/8/layout/hierarchy2"/>
    <dgm:cxn modelId="{64E6E98F-1A4B-40B2-893F-E7A43F9DBBD8}" type="presOf" srcId="{05D054DF-C515-4741-B93C-3E83B7C84901}" destId="{4D9CF322-7375-40C5-A5AD-1F25E7952D15}" srcOrd="0" destOrd="0" presId="urn:microsoft.com/office/officeart/2005/8/layout/hierarchy2"/>
    <dgm:cxn modelId="{A4B97995-9BA4-4E0A-8C02-BF1189B2E6A5}" type="presOf" srcId="{ADB8E47B-FEEF-4B58-AFD6-B8B9623B65D3}" destId="{A977B453-FD48-469D-BFFD-F3B0F5944E4A}" srcOrd="0" destOrd="0" presId="urn:microsoft.com/office/officeart/2005/8/layout/hierarchy2"/>
    <dgm:cxn modelId="{40FEF997-9928-4C5A-BDEC-DC558B22435D}" type="presOf" srcId="{EED790F2-4D72-4BC1-8332-9883C5265266}" destId="{6FC3B19B-08EC-42BC-844E-F6DC69B4EE86}" srcOrd="0" destOrd="0" presId="urn:microsoft.com/office/officeart/2005/8/layout/hierarchy2"/>
    <dgm:cxn modelId="{30155E9B-98A1-42A4-99EA-378F94AF2307}" srcId="{ADB8E47B-FEEF-4B58-AFD6-B8B9623B65D3}" destId="{C8F865C1-2278-495F-A19F-F8D11FFBB3F5}" srcOrd="0" destOrd="0" parTransId="{EED790F2-4D72-4BC1-8332-9883C5265266}" sibTransId="{EBD77E36-7B8A-43C5-AA6F-047946C5D7CB}"/>
    <dgm:cxn modelId="{B461F5A5-45DF-4640-B2C5-671418822F34}" type="presOf" srcId="{EED790F2-4D72-4BC1-8332-9883C5265266}" destId="{C3BE6EC6-F182-4981-9D95-A4285229C302}" srcOrd="1" destOrd="0" presId="urn:microsoft.com/office/officeart/2005/8/layout/hierarchy2"/>
    <dgm:cxn modelId="{0698EBC6-3759-4097-A8F2-7A339B1DFF38}" srcId="{FB081AD9-ABEC-4B5B-B74B-56CC5A0DB923}" destId="{ADB8E47B-FEEF-4B58-AFD6-B8B9623B65D3}" srcOrd="0" destOrd="0" parTransId="{17B78D0E-2531-409F-8404-3929263ADEDD}" sibTransId="{360DB738-D133-46DF-B91D-63002E3E085F}"/>
    <dgm:cxn modelId="{257736DC-05AE-46FB-9786-D0E6D4A384A5}" type="presOf" srcId="{FB081AD9-ABEC-4B5B-B74B-56CC5A0DB923}" destId="{AA7ED045-D68D-42EF-AE20-F0D8B1D0B61A}" srcOrd="0" destOrd="0" presId="urn:microsoft.com/office/officeart/2005/8/layout/hierarchy2"/>
    <dgm:cxn modelId="{3171FAEF-B4ED-47D5-8191-1B30DF870594}" type="presOf" srcId="{17B78D0E-2531-409F-8404-3929263ADEDD}" destId="{53FBC615-E93C-451F-A4BC-1AE58D46E039}" srcOrd="1" destOrd="0" presId="urn:microsoft.com/office/officeart/2005/8/layout/hierarchy2"/>
    <dgm:cxn modelId="{CC7ADAD3-03FE-4FE5-9E11-49115103FAA8}" type="presParOf" srcId="{4D9CF322-7375-40C5-A5AD-1F25E7952D15}" destId="{5D2D3092-AE09-4D1B-ADAA-373CE301AE7C}" srcOrd="0" destOrd="0" presId="urn:microsoft.com/office/officeart/2005/8/layout/hierarchy2"/>
    <dgm:cxn modelId="{0AB903C6-BCC1-4366-9C28-E074DB0E08E9}" type="presParOf" srcId="{5D2D3092-AE09-4D1B-ADAA-373CE301AE7C}" destId="{AA7ED045-D68D-42EF-AE20-F0D8B1D0B61A}" srcOrd="0" destOrd="0" presId="urn:microsoft.com/office/officeart/2005/8/layout/hierarchy2"/>
    <dgm:cxn modelId="{DDD64A7C-F27C-4B36-B9A4-5DE3820F8864}" type="presParOf" srcId="{5D2D3092-AE09-4D1B-ADAA-373CE301AE7C}" destId="{D3B92983-31F3-4762-BFF6-2939C7D21C0F}" srcOrd="1" destOrd="0" presId="urn:microsoft.com/office/officeart/2005/8/layout/hierarchy2"/>
    <dgm:cxn modelId="{50438B3F-0442-4594-8F7B-9279CC17B71A}" type="presParOf" srcId="{D3B92983-31F3-4762-BFF6-2939C7D21C0F}" destId="{3DBD520C-B70C-4EF7-BFF2-4F96F03D288B}" srcOrd="0" destOrd="0" presId="urn:microsoft.com/office/officeart/2005/8/layout/hierarchy2"/>
    <dgm:cxn modelId="{D2DC8737-DC85-427B-8819-8C55815F9F95}" type="presParOf" srcId="{3DBD520C-B70C-4EF7-BFF2-4F96F03D288B}" destId="{53FBC615-E93C-451F-A4BC-1AE58D46E039}" srcOrd="0" destOrd="0" presId="urn:microsoft.com/office/officeart/2005/8/layout/hierarchy2"/>
    <dgm:cxn modelId="{826003DE-F01C-4C81-9E82-813E18DDA2E7}" type="presParOf" srcId="{D3B92983-31F3-4762-BFF6-2939C7D21C0F}" destId="{619809B3-0302-48C9-8669-E04F86564748}" srcOrd="1" destOrd="0" presId="urn:microsoft.com/office/officeart/2005/8/layout/hierarchy2"/>
    <dgm:cxn modelId="{B39630A2-C48D-4C20-AAE8-D7B1807D57AE}" type="presParOf" srcId="{619809B3-0302-48C9-8669-E04F86564748}" destId="{A977B453-FD48-469D-BFFD-F3B0F5944E4A}" srcOrd="0" destOrd="0" presId="urn:microsoft.com/office/officeart/2005/8/layout/hierarchy2"/>
    <dgm:cxn modelId="{4003C70F-97D7-4E57-A6AC-2A4972E82C80}" type="presParOf" srcId="{619809B3-0302-48C9-8669-E04F86564748}" destId="{0D045C9A-20CD-496C-864D-9DCD27575C3E}" srcOrd="1" destOrd="0" presId="urn:microsoft.com/office/officeart/2005/8/layout/hierarchy2"/>
    <dgm:cxn modelId="{7D6D448A-5F24-4486-87AD-1B91994F1D88}" type="presParOf" srcId="{0D045C9A-20CD-496C-864D-9DCD27575C3E}" destId="{6FC3B19B-08EC-42BC-844E-F6DC69B4EE86}" srcOrd="0" destOrd="0" presId="urn:microsoft.com/office/officeart/2005/8/layout/hierarchy2"/>
    <dgm:cxn modelId="{ACBE7EA4-EC68-4E8F-85D5-10E2A5B26579}" type="presParOf" srcId="{6FC3B19B-08EC-42BC-844E-F6DC69B4EE86}" destId="{C3BE6EC6-F182-4981-9D95-A4285229C302}" srcOrd="0" destOrd="0" presId="urn:microsoft.com/office/officeart/2005/8/layout/hierarchy2"/>
    <dgm:cxn modelId="{EC6D31F7-E664-4F63-8AA4-5CA768E7F4C6}" type="presParOf" srcId="{0D045C9A-20CD-496C-864D-9DCD27575C3E}" destId="{0FC2E593-8B14-4E1F-883D-CB171CBA4AA2}" srcOrd="1" destOrd="0" presId="urn:microsoft.com/office/officeart/2005/8/layout/hierarchy2"/>
    <dgm:cxn modelId="{C5E7696D-1E92-4C20-8FAD-FBF61D3444CB}" type="presParOf" srcId="{0FC2E593-8B14-4E1F-883D-CB171CBA4AA2}" destId="{10CD848F-16DE-4397-98C2-6BD28C999D3A}" srcOrd="0" destOrd="0" presId="urn:microsoft.com/office/officeart/2005/8/layout/hierarchy2"/>
    <dgm:cxn modelId="{E6379596-6B4E-4672-97DE-A3B7F74C468E}" type="presParOf" srcId="{0FC2E593-8B14-4E1F-883D-CB171CBA4AA2}" destId="{9B6CB235-80E6-45DA-BBC4-0E94FE5E87A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7ED045-D68D-42EF-AE20-F0D8B1D0B61A}">
      <dsp:nvSpPr>
        <dsp:cNvPr id="0" name=""/>
        <dsp:cNvSpPr/>
      </dsp:nvSpPr>
      <dsp:spPr>
        <a:xfrm>
          <a:off x="670836" y="621468"/>
          <a:ext cx="1431291" cy="715645"/>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a:t>الناقد</a:t>
          </a:r>
          <a:endParaRPr lang="en-US" sz="3700" kern="1200"/>
        </a:p>
      </dsp:txBody>
      <dsp:txXfrm>
        <a:off x="691797" y="642429"/>
        <a:ext cx="1389369" cy="673723"/>
      </dsp:txXfrm>
    </dsp:sp>
    <dsp:sp modelId="{3DBD520C-B70C-4EF7-BFF2-4F96F03D288B}">
      <dsp:nvSpPr>
        <dsp:cNvPr id="0" name=""/>
        <dsp:cNvSpPr/>
      </dsp:nvSpPr>
      <dsp:spPr>
        <a:xfrm rot="11429851">
          <a:off x="2006426" y="937013"/>
          <a:ext cx="96509" cy="66972"/>
        </a:xfrm>
        <a:custGeom>
          <a:avLst/>
          <a:gdLst/>
          <a:ahLst/>
          <a:cxnLst/>
          <a:rect l="0" t="0" r="0" b="0"/>
          <a:pathLst>
            <a:path>
              <a:moveTo>
                <a:pt x="0" y="33486"/>
              </a:moveTo>
              <a:lnTo>
                <a:pt x="96509" y="3348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052268" y="968086"/>
        <a:ext cx="4825" cy="4825"/>
      </dsp:txXfrm>
    </dsp:sp>
    <dsp:sp modelId="{A977B453-FD48-469D-BFFD-F3B0F5944E4A}">
      <dsp:nvSpPr>
        <dsp:cNvPr id="0" name=""/>
        <dsp:cNvSpPr/>
      </dsp:nvSpPr>
      <dsp:spPr>
        <a:xfrm>
          <a:off x="2007234" y="603885"/>
          <a:ext cx="1431291" cy="715645"/>
        </a:xfrm>
        <a:prstGeom prst="roundRect">
          <a:avLst>
            <a:gd name="adj" fmla="val 10000"/>
          </a:avLst>
        </a:prstGeom>
        <a:solidFill>
          <a:schemeClr val="tx1"/>
        </a:solidFill>
        <a:ln w="19050" cap="rnd"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dirty="0"/>
            <a:t>الدمج</a:t>
          </a:r>
          <a:endParaRPr lang="en-US" sz="3700" kern="1200" dirty="0"/>
        </a:p>
      </dsp:txBody>
      <dsp:txXfrm>
        <a:off x="2028195" y="624846"/>
        <a:ext cx="1389369" cy="673723"/>
      </dsp:txXfrm>
    </dsp:sp>
    <dsp:sp modelId="{6FC3B19B-08EC-42BC-844E-F6DC69B4EE86}">
      <dsp:nvSpPr>
        <dsp:cNvPr id="0" name=""/>
        <dsp:cNvSpPr/>
      </dsp:nvSpPr>
      <dsp:spPr>
        <a:xfrm rot="10417411">
          <a:off x="3280565" y="937020"/>
          <a:ext cx="158450" cy="66972"/>
        </a:xfrm>
        <a:custGeom>
          <a:avLst/>
          <a:gdLst/>
          <a:ahLst/>
          <a:cxnLst/>
          <a:rect l="0" t="0" r="0" b="0"/>
          <a:pathLst>
            <a:path>
              <a:moveTo>
                <a:pt x="0" y="33486"/>
              </a:moveTo>
              <a:lnTo>
                <a:pt x="158450" y="3348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355829" y="966545"/>
        <a:ext cx="7922" cy="7922"/>
      </dsp:txXfrm>
    </dsp:sp>
    <dsp:sp modelId="{10CD848F-16DE-4397-98C2-6BD28C999D3A}">
      <dsp:nvSpPr>
        <dsp:cNvPr id="0" name=""/>
        <dsp:cNvSpPr/>
      </dsp:nvSpPr>
      <dsp:spPr>
        <a:xfrm>
          <a:off x="3281055" y="621482"/>
          <a:ext cx="1431291" cy="715645"/>
        </a:xfrm>
        <a:prstGeom prst="roundRect">
          <a:avLst>
            <a:gd name="adj" fmla="val 10000"/>
          </a:avLst>
        </a:prstGeom>
        <a:solidFill>
          <a:srgbClr val="C0000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ar-IQ" sz="3700" kern="1200"/>
            <a:t>المبنى</a:t>
          </a:r>
          <a:endParaRPr lang="en-US" sz="3700" kern="1200"/>
        </a:p>
      </dsp:txBody>
      <dsp:txXfrm>
        <a:off x="3302016" y="642443"/>
        <a:ext cx="1389369" cy="6737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685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87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47616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21983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5244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85609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345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375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6201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71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562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185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770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028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031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706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83086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155" y="1572552"/>
            <a:ext cx="8001000" cy="2971801"/>
          </a:xfrm>
        </p:spPr>
        <p:txBody>
          <a:bodyPr/>
          <a:lstStyle/>
          <a:p>
            <a:pPr algn="ctr"/>
            <a:r>
              <a:rPr lang="ar-IQ" sz="4800" b="1" dirty="0">
                <a:solidFill>
                  <a:schemeClr val="tx1"/>
                </a:solidFill>
              </a:rPr>
              <a:t>النقد المعماري</a:t>
            </a:r>
            <a:br>
              <a:rPr lang="ar-IQ" sz="4800" b="1" dirty="0">
                <a:solidFill>
                  <a:schemeClr val="tx1"/>
                </a:solidFill>
              </a:rPr>
            </a:br>
            <a:br>
              <a:rPr lang="ar-IQ" sz="4800" b="1" dirty="0">
                <a:solidFill>
                  <a:schemeClr val="tx1"/>
                </a:solidFill>
              </a:rPr>
            </a:br>
            <a:r>
              <a:rPr lang="ar-IQ" sz="2400" b="1" dirty="0">
                <a:solidFill>
                  <a:schemeClr val="tx1"/>
                </a:solidFill>
              </a:rPr>
              <a:t>المرحلة الخامسة</a:t>
            </a:r>
            <a:endParaRPr lang="en-US" sz="2400" b="1" dirty="0">
              <a:solidFill>
                <a:schemeClr val="tx1"/>
              </a:solidFill>
            </a:endParaRPr>
          </a:p>
        </p:txBody>
      </p:sp>
      <p:sp>
        <p:nvSpPr>
          <p:cNvPr id="3" name="Subtitle 2"/>
          <p:cNvSpPr>
            <a:spLocks noGrp="1"/>
          </p:cNvSpPr>
          <p:nvPr>
            <p:ph type="subTitle" idx="1"/>
          </p:nvPr>
        </p:nvSpPr>
        <p:spPr>
          <a:xfrm>
            <a:off x="-3584529" y="5564095"/>
            <a:ext cx="7766936" cy="1096899"/>
          </a:xfrm>
        </p:spPr>
        <p:txBody>
          <a:bodyPr>
            <a:normAutofit/>
          </a:bodyPr>
          <a:lstStyle/>
          <a:p>
            <a:r>
              <a:rPr lang="ar-IQ" sz="2400" dirty="0">
                <a:solidFill>
                  <a:schemeClr val="tx1"/>
                </a:solidFill>
              </a:rPr>
              <a:t>الدكتور : حامد حياب سمير</a:t>
            </a:r>
            <a:endParaRPr lang="en-US" dirty="0"/>
          </a:p>
        </p:txBody>
      </p:sp>
      <p:sp>
        <p:nvSpPr>
          <p:cNvPr id="4" name="Subtitle 2"/>
          <p:cNvSpPr txBox="1">
            <a:spLocks/>
          </p:cNvSpPr>
          <p:nvPr/>
        </p:nvSpPr>
        <p:spPr>
          <a:xfrm>
            <a:off x="1582555" y="1101110"/>
            <a:ext cx="7766936" cy="1096899"/>
          </a:xfrm>
          <a:prstGeom prst="rect">
            <a:avLst/>
          </a:prstGeom>
        </p:spPr>
        <p:txBody>
          <a:bodyPr vert="horz" lIns="91440" tIns="45720" rIns="91440" bIns="45720" rtlCol="0" anchor="t">
            <a:normAutofit fontScale="85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ar-IQ" sz="2400">
                <a:solidFill>
                  <a:schemeClr val="tx1"/>
                </a:solidFill>
              </a:rPr>
              <a:t>جامعة البصرة </a:t>
            </a:r>
          </a:p>
          <a:p>
            <a:r>
              <a:rPr lang="ar-IQ" sz="2400">
                <a:solidFill>
                  <a:schemeClr val="tx1"/>
                </a:solidFill>
              </a:rPr>
              <a:t>كلية الهندسة </a:t>
            </a:r>
          </a:p>
          <a:p>
            <a:r>
              <a:rPr lang="ar-IQ" sz="2400">
                <a:solidFill>
                  <a:schemeClr val="tx1"/>
                </a:solidFill>
              </a:rPr>
              <a:t>قسم هندسة العمارة     </a:t>
            </a:r>
            <a:r>
              <a:rPr lang="ar-IQ"/>
              <a:t> </a:t>
            </a:r>
            <a:endParaRPr lang="en-US" dirty="0"/>
          </a:p>
        </p:txBody>
      </p:sp>
      <p:pic>
        <p:nvPicPr>
          <p:cNvPr id="5" name="Picture 4" descr="C:\Users\alzahraa ajina\AppData\Local\Microsoft\Windows\INetCache\Content.Word\untitled.png"/>
          <p:cNvPicPr/>
          <p:nvPr/>
        </p:nvPicPr>
        <p:blipFill>
          <a:blip r:embed="rId2">
            <a:extLst>
              <a:ext uri="{28A0092B-C50C-407E-A947-70E740481C1C}">
                <a14:useLocalDpi xmlns:a14="http://schemas.microsoft.com/office/drawing/2010/main" val="0"/>
              </a:ext>
            </a:extLst>
          </a:blip>
          <a:srcRect/>
          <a:stretch>
            <a:fillRect/>
          </a:stretch>
        </p:blipFill>
        <p:spPr bwMode="auto">
          <a:xfrm>
            <a:off x="1340754" y="484969"/>
            <a:ext cx="1861185" cy="1861185"/>
          </a:xfrm>
          <a:prstGeom prst="rect">
            <a:avLst/>
          </a:prstGeom>
          <a:noFill/>
          <a:ln>
            <a:noFill/>
          </a:ln>
        </p:spPr>
      </p:pic>
    </p:spTree>
    <p:extLst>
      <p:ext uri="{BB962C8B-B14F-4D97-AF65-F5344CB8AC3E}">
        <p14:creationId xmlns:p14="http://schemas.microsoft.com/office/powerpoint/2010/main" val="2380610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20" y="216927"/>
            <a:ext cx="10231120" cy="2873735"/>
          </a:xfrm>
          <a:prstGeom prst="rect">
            <a:avLst/>
          </a:prstGeom>
        </p:spPr>
        <p:txBody>
          <a:bodyPr wrap="square">
            <a:spAutoFit/>
          </a:bodyPr>
          <a:lstStyle/>
          <a:p>
            <a:pPr marL="228600" marR="0" algn="r">
              <a:lnSpc>
                <a:spcPct val="107000"/>
              </a:lnSpc>
              <a:spcBef>
                <a:spcPts val="0"/>
              </a:spcBef>
              <a:spcAft>
                <a:spcPts val="800"/>
              </a:spcAft>
            </a:pPr>
            <a:r>
              <a:rPr lang="ar-IQ" sz="2400" b="1" dirty="0">
                <a:solidFill>
                  <a:srgbClr val="C00000"/>
                </a:solidFill>
                <a:latin typeface="Calibri" panose="020F0502020204030204" pitchFamily="34" charset="0"/>
                <a:ea typeface="Calibri" panose="020F0502020204030204" pitchFamily="34" charset="0"/>
                <a:cs typeface="Arial" panose="020B0604020202020204" pitchFamily="34" charset="0"/>
              </a:rPr>
              <a:t>ثالثا: البناء والانشاء </a:t>
            </a:r>
            <a:endParaRPr lang="en-US" sz="2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يكون من خلال بعدين رئيسيين هما:</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1- البعد المادي</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2- البعد التعبيري </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الناقد يتعامل مع المنتج المعماري ويهتم بالجانب الجمالي فانه  يركز على البعد التعبيري اكثر من المادي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880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5324" y="793951"/>
            <a:ext cx="8001000" cy="2971801"/>
          </a:xfrm>
        </p:spPr>
        <p:txBody>
          <a:bodyPr/>
          <a:lstStyle/>
          <a:p>
            <a:pPr algn="ctr"/>
            <a:r>
              <a:rPr lang="ar-IQ" b="1" dirty="0">
                <a:solidFill>
                  <a:schemeClr val="tx1"/>
                </a:solidFill>
              </a:rPr>
              <a:t>المحاضرة السابعة </a:t>
            </a:r>
            <a:endParaRPr lang="en-US" b="1" dirty="0">
              <a:solidFill>
                <a:schemeClr val="tx1"/>
              </a:solidFill>
            </a:endParaRPr>
          </a:p>
        </p:txBody>
      </p:sp>
    </p:spTree>
    <p:extLst>
      <p:ext uri="{BB962C8B-B14F-4D97-AF65-F5344CB8AC3E}">
        <p14:creationId xmlns:p14="http://schemas.microsoft.com/office/powerpoint/2010/main" val="70809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360" y="601026"/>
            <a:ext cx="8778240" cy="2478564"/>
          </a:xfrm>
          <a:prstGeom prst="rect">
            <a:avLst/>
          </a:prstGeom>
        </p:spPr>
        <p:txBody>
          <a:bodyPr wrap="square">
            <a:spAutoFit/>
          </a:bodyPr>
          <a:lstStyle/>
          <a:p>
            <a:pPr marL="228600" marR="0" algn="r">
              <a:lnSpc>
                <a:spcPct val="107000"/>
              </a:lnSpc>
              <a:spcBef>
                <a:spcPts val="0"/>
              </a:spcBef>
              <a:spcAft>
                <a:spcPts val="800"/>
              </a:spcAft>
            </a:pPr>
            <a:endParaRPr lang="ar-IQ" sz="24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SA" sz="2400" dirty="0">
                <a:latin typeface="Calibri" panose="020F0502020204030204" pitchFamily="34" charset="0"/>
                <a:ea typeface="Calibri" panose="020F0502020204030204" pitchFamily="34" charset="0"/>
                <a:cs typeface="Arial" panose="020B0604020202020204" pitchFamily="34" charset="0"/>
              </a:rPr>
              <a:t>اي مناقشه حول النقد المعماري يجب ان تأخذ بنظر الاعتبار ثلاث عناصر رئيسيه هي:</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1- المبنى ( النص - الموضوع – الرسالة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2- الناقد ( بشخصيته ومرجعيته الثقافية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3- الادراك الذي يصل للناقد نتيجة رؤيته للمبنى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675204494"/>
              </p:ext>
            </p:extLst>
          </p:nvPr>
        </p:nvGraphicFramePr>
        <p:xfrm>
          <a:off x="3230880" y="3603624"/>
          <a:ext cx="5445760" cy="1923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3518423" y="5398254"/>
            <a:ext cx="4161717" cy="369332"/>
          </a:xfrm>
          <a:prstGeom prst="rect">
            <a:avLst/>
          </a:prstGeom>
        </p:spPr>
        <p:txBody>
          <a:bodyPr wrap="none">
            <a:spAutoFit/>
          </a:bodyPr>
          <a:lstStyle/>
          <a:p>
            <a:r>
              <a:rPr lang="ar-IQ" dirty="0">
                <a:latin typeface="Calibri" panose="020F0502020204030204" pitchFamily="34" charset="0"/>
                <a:ea typeface="Calibri" panose="020F0502020204030204" pitchFamily="34" charset="0"/>
                <a:cs typeface="Arial" panose="020B0604020202020204" pitchFamily="34" charset="0"/>
              </a:rPr>
              <a:t> موجود دائما                        منطقة تداخل         </a:t>
            </a:r>
            <a:endParaRPr lang="en-US" dirty="0"/>
          </a:p>
        </p:txBody>
      </p:sp>
      <p:cxnSp>
        <p:nvCxnSpPr>
          <p:cNvPr id="5" name="Straight Arrow Connector 4"/>
          <p:cNvCxnSpPr/>
          <p:nvPr/>
        </p:nvCxnSpPr>
        <p:spPr>
          <a:xfrm flipV="1">
            <a:off x="7094220" y="5047734"/>
            <a:ext cx="0" cy="350520"/>
          </a:xfrm>
          <a:prstGeom prst="straightConnector1">
            <a:avLst/>
          </a:prstGeom>
          <a:ln>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582160" y="5047734"/>
            <a:ext cx="0" cy="350520"/>
          </a:xfrm>
          <a:prstGeom prst="straightConnector1">
            <a:avLst/>
          </a:prstGeom>
          <a:ln>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413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9" y="568728"/>
            <a:ext cx="8771086" cy="5479129"/>
          </a:xfrm>
          <a:prstGeom prst="rect">
            <a:avLst/>
          </a:prstGeom>
        </p:spPr>
        <p:txBody>
          <a:bodyPr wrap="square">
            <a:spAutoFit/>
          </a:bodyPr>
          <a:lstStyle/>
          <a:p>
            <a:pPr marL="228600" marR="0" algn="r">
              <a:lnSpc>
                <a:spcPct val="107000"/>
              </a:lnSpc>
              <a:spcBef>
                <a:spcPts val="0"/>
              </a:spcBef>
              <a:spcAft>
                <a:spcPts val="800"/>
              </a:spcAft>
            </a:pPr>
            <a:r>
              <a:rPr lang="ar-IQ" sz="1600"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هذه العوامل الثلاث تمثل علاقه عضوية ديناميكيه حيث ان المبنى بصرف النظر عن ادراكه او لا يمثل الطرف الاول بينما يمثل الناقد الطرف الثاني بخصائصه المميزه له على المستوى الشخصي كمرجعيته الثقافيه والتاريخيه والفلسفيه والسياسيه , والتي تحكم مشاعره وميوله وتوجهاته وهو ايضا مستقل بصرف النظر عن ادراكه للمبنى او عدمه.</a:t>
            </a:r>
          </a:p>
          <a:p>
            <a:pPr marL="228600" marR="0" algn="r">
              <a:lnSpc>
                <a:spcPct val="107000"/>
              </a:lnSpc>
              <a:spcBef>
                <a:spcPts val="0"/>
              </a:spcBef>
              <a:spcAft>
                <a:spcPts val="800"/>
              </a:spcAft>
            </a:pPr>
            <a:endParaRPr lang="ar-IQ" sz="24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endParaRPr lang="ar-IQ" sz="2400" dirty="0">
              <a:latin typeface="Calibri" panose="020F0502020204030204" pitchFamily="34" charset="0"/>
              <a:ea typeface="Calibri" panose="020F0502020204030204" pitchFamily="34" charset="0"/>
              <a:cs typeface="Arial" panose="020B0604020202020204" pitchFamily="34" charset="0"/>
            </a:endParaRPr>
          </a:p>
          <a:p>
            <a:pPr marL="228600"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اندماج الناقد مع المبنى يحدث خلال سلسلة عمليات الادراك التي تنتج عنها تعرف الناقد على خصائص المبنى (فراغات – كتل – الوان – مواد) . يجب ان يكون ادراك المبنى قائم على حقيقه وغير معتمد على رسومات وصور فقط لان هذه الوسائل رغم قيمتها قي توصيل رؤية واضحه عن المبنى الا انها تبقى عاجزه عن توضيح قيم مؤثره معينه مثل درجات الاضاءه والحراره والصوتيات وغيرها.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175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1200" y="0"/>
            <a:ext cx="6096000" cy="3938899"/>
          </a:xfrm>
          <a:prstGeom prst="rect">
            <a:avLst/>
          </a:prstGeom>
        </p:spPr>
        <p:txBody>
          <a:bodyPr>
            <a:spAutoFit/>
          </a:bodyPr>
          <a:lstStyle/>
          <a:p>
            <a:pPr marL="228600" marR="0" algn="r">
              <a:lnSpc>
                <a:spcPct val="107000"/>
              </a:lnSpc>
              <a:spcBef>
                <a:spcPts val="0"/>
              </a:spcBef>
              <a:spcAft>
                <a:spcPts val="800"/>
              </a:spcAft>
            </a:pPr>
            <a:r>
              <a:rPr lang="ar-IQ"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انواع واصناف الفنون:</a:t>
            </a:r>
            <a:endParaRPr lang="en-US" sz="2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تصنف الفنون الى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فنون زمانية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فنون مكانية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 وتقسم ايضا الى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فنون تجريدية وتشمل :العمارة والموسيقى</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فنون محاكاة وتشمل: التصوير والنحت.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3251200" y="4586461"/>
            <a:ext cx="6096000" cy="459421"/>
          </a:xfrm>
          <a:prstGeom prst="rect">
            <a:avLst/>
          </a:prstGeom>
        </p:spPr>
        <p:txBody>
          <a:bodyPr>
            <a:spAutoFit/>
          </a:bodyPr>
          <a:lstStyle/>
          <a:p>
            <a:pPr marL="228600" marR="0" algn="r">
              <a:lnSpc>
                <a:spcPct val="107000"/>
              </a:lnSpc>
              <a:spcBef>
                <a:spcPts val="0"/>
              </a:spcBef>
              <a:spcAft>
                <a:spcPts val="800"/>
              </a:spcAft>
            </a:pPr>
            <a:endParaRPr lang="en-US" sz="2400" dirty="0"/>
          </a:p>
        </p:txBody>
      </p:sp>
    </p:spTree>
    <p:extLst>
      <p:ext uri="{BB962C8B-B14F-4D97-AF65-F5344CB8AC3E}">
        <p14:creationId xmlns:p14="http://schemas.microsoft.com/office/powerpoint/2010/main" val="280098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854" y="914319"/>
            <a:ext cx="8636871" cy="4125040"/>
          </a:xfrm>
          <a:prstGeom prst="rect">
            <a:avLst/>
          </a:prstGeom>
        </p:spPr>
        <p:txBody>
          <a:bodyPr wrap="square">
            <a:spAutoFit/>
          </a:bodyPr>
          <a:lstStyle/>
          <a:p>
            <a:pPr marL="228600" algn="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 </a:t>
            </a:r>
            <a:r>
              <a:rPr lang="ar-IQ" sz="2800" dirty="0">
                <a:latin typeface="Calibri" panose="020F0502020204030204" pitchFamily="34" charset="0"/>
                <a:ea typeface="Calibri" panose="020F0502020204030204" pitchFamily="34" charset="0"/>
                <a:cs typeface="Arial" panose="020B0604020202020204" pitchFamily="34" charset="0"/>
              </a:rPr>
              <a:t>يوجد اختلاف بين النقاد والمعماريين حول تحديد مواضيع الاهتمام والتقدير في المبنى المعماري. وعليه يجب استعراض المفاهيم الاساسيه التي يجب ان يستوعبها الناقد للجوانب الجماليه للعماره واكثرها اهمية في النقد المعماري وهذه المفاهيم هي:</a:t>
            </a:r>
            <a:endParaRPr lang="en-US" sz="2800" dirty="0">
              <a:latin typeface="Calibri" panose="020F0502020204030204" pitchFamily="34" charset="0"/>
              <a:ea typeface="Calibri" panose="020F0502020204030204" pitchFamily="34" charset="0"/>
              <a:cs typeface="Arial" panose="020B0604020202020204" pitchFamily="34" charset="0"/>
            </a:endParaRPr>
          </a:p>
          <a:p>
            <a:pPr marL="228600"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 </a:t>
            </a:r>
          </a:p>
          <a:p>
            <a:pPr marL="228600"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 -</a:t>
            </a:r>
            <a:r>
              <a:rPr lang="ar-IQ" sz="2800" dirty="0">
                <a:latin typeface="Calibri" panose="020F0502020204030204" pitchFamily="34" charset="0"/>
                <a:ea typeface="Calibri" panose="020F0502020204030204" pitchFamily="34" charset="0"/>
                <a:cs typeface="Arial" panose="020B0604020202020204" pitchFamily="34" charset="0"/>
              </a:rPr>
              <a:t>المكان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228600"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-الفراغ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228600" algn="r">
              <a:lnSpc>
                <a:spcPct val="107000"/>
              </a:lnSpc>
              <a:spcAft>
                <a:spcPts val="800"/>
              </a:spcAft>
            </a:pPr>
            <a:r>
              <a:rPr lang="ar-IQ" sz="2800" dirty="0">
                <a:latin typeface="Calibri" panose="020F0502020204030204" pitchFamily="34" charset="0"/>
                <a:ea typeface="Calibri" panose="020F0502020204030204" pitchFamily="34" charset="0"/>
                <a:cs typeface="Arial" panose="020B0604020202020204" pitchFamily="34" charset="0"/>
              </a:rPr>
              <a:t>-الانشاء او البناء</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457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1120" y="216927"/>
            <a:ext cx="10231120" cy="5655138"/>
          </a:xfrm>
          <a:prstGeom prst="rect">
            <a:avLst/>
          </a:prstGeom>
        </p:spPr>
        <p:txBody>
          <a:bodyPr wrap="square">
            <a:spAutoFit/>
          </a:bodyPr>
          <a:lstStyle/>
          <a:p>
            <a:pPr marL="228600" marR="0" algn="r">
              <a:lnSpc>
                <a:spcPct val="107000"/>
              </a:lnSpc>
              <a:spcBef>
                <a:spcPts val="0"/>
              </a:spcBef>
              <a:spcAft>
                <a:spcPts val="800"/>
              </a:spcAft>
            </a:pPr>
            <a:r>
              <a:rPr lang="ar-IQ" sz="2400" b="1" dirty="0">
                <a:solidFill>
                  <a:srgbClr val="C00000"/>
                </a:solidFill>
                <a:latin typeface="Calibri" panose="020F0502020204030204" pitchFamily="34" charset="0"/>
                <a:ea typeface="Calibri" panose="020F0502020204030204" pitchFamily="34" charset="0"/>
                <a:cs typeface="Arial" panose="020B0604020202020204" pitchFamily="34" charset="0"/>
              </a:rPr>
              <a:t>اولا: المكان </a:t>
            </a:r>
            <a:endParaRPr lang="en-US" sz="2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لتفسير مفهوم المكان يجب التمييز بين كلمتين شائعتين هما ( البيت) و ( المسكن ) </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البيت : فكرة تعكس مكان فيه وجود لشخصية والبعد الانساني والعاطفي و المشاركه والاحاسيس.</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المسكن : هو ملجأ او وقاء او محتوى مجسد من الفراغ.</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اذن المكان هو كيان مرئي وملموس ومحسوس ومعبر عما يحتويه وعليه فالمباني تتنوع وتتميز عن بعضها البعض .</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وهنا يدخل البعد العاطفي في التقييم الجمالي للعمل المعماري , والذي يرتبط بغرض المبنى وتفاعله مع مستعمليه والطريقه التي سيستعمل بها.</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وعليه تستخدم كلمات مثل (وقاء) , ( دافئ), ( مريح) كتعبيرات يستعملها النقاد لوصف الجوانب العاطفيه في المبنى.</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كل اجزاء المبنى تختلف عن بعضها البعض في وظيفتها وكذلك في اهميتها العاطفيه.</a:t>
            </a:r>
          </a:p>
          <a:p>
            <a:pPr marL="228600" lvl="0"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70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5312" y="1630976"/>
            <a:ext cx="8075054" cy="5449953"/>
          </a:xfrm>
          <a:prstGeom prst="rect">
            <a:avLst/>
          </a:prstGeom>
        </p:spPr>
        <p:txBody>
          <a:bodyPr wrap="square">
            <a:spAutoFit/>
          </a:bodyPr>
          <a:lstStyle/>
          <a:p>
            <a:pPr marL="228600" lvl="0" algn="r">
              <a:lnSpc>
                <a:spcPct val="107000"/>
              </a:lnSpc>
              <a:spcAft>
                <a:spcPts val="800"/>
              </a:spcAft>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لذاا فالاختلاف في مفهوم المكان هو استجابه للانتفاعات المختلفه التي تحويها الابنيه المتعددة , وعليه فان وظيفة المبنى  تحدد شكله من خلال بعدين هما:</a:t>
            </a:r>
          </a:p>
          <a:p>
            <a:pPr marL="228600" lvl="0" algn="r">
              <a:lnSpc>
                <a:spcPct val="107000"/>
              </a:lnSpc>
              <a:spcAft>
                <a:spcPts val="800"/>
              </a:spcAft>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1- البعد العقلاني : كفاءة المبنى وعمله واداءه.</a:t>
            </a:r>
          </a:p>
          <a:p>
            <a:pPr marL="228600" lvl="0" algn="r">
              <a:lnSpc>
                <a:spcPct val="107000"/>
              </a:lnSpc>
              <a:spcAft>
                <a:spcPts val="800"/>
              </a:spcAft>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2- البعد الجمالي: التعبير المعماري عن الاهمية العاطفيه للوظيفه.</a:t>
            </a:r>
          </a:p>
          <a:p>
            <a:pPr marL="228600" lvl="0" algn="r">
              <a:lnSpc>
                <a:spcPct val="107000"/>
              </a:lnSpc>
              <a:spcAft>
                <a:spcPts val="800"/>
              </a:spcAft>
            </a:pPr>
            <a:endPar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228600" lvl="0" algn="r">
              <a:lnSpc>
                <a:spcPct val="107000"/>
              </a:lnSpc>
              <a:spcAft>
                <a:spcPts val="800"/>
              </a:spcAft>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وعليه فان احساسنا بالجمال في التشكيلات المعماريه لايجب ان ينفصل عن ادراكنا للمبنى ووظيفته.</a:t>
            </a:r>
          </a:p>
          <a:p>
            <a:pPr marL="228600" lvl="0" algn="r">
              <a:lnSpc>
                <a:spcPct val="107000"/>
              </a:lnSpc>
              <a:spcAft>
                <a:spcPts val="800"/>
              </a:spcAft>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هذه الابعاد العقلانية والجماليه تختلف في تأثيراتها النسبيه على النقد المعماري فهذه الابعاد تختلف تبعا لنوعيات المبنى المختلفه وكما موضح في الشكل حيث يزداد تأثير العوامل العقلانيه تصاعديا بينما يزداد تأثير العوامل العاطفيه تنازليا تبعا لنوع المبنى .</a:t>
            </a:r>
          </a:p>
          <a:p>
            <a:pPr marL="228600" lvl="0" algn="r">
              <a:lnSpc>
                <a:spcPct val="107000"/>
              </a:lnSpc>
              <a:spcAft>
                <a:spcPts val="800"/>
              </a:spcAft>
            </a:pPr>
            <a:r>
              <a:rPr lang="ar-IQ" sz="2400" dirty="0">
                <a:solidFill>
                  <a:prstClr val="black"/>
                </a:solidFill>
                <a:latin typeface="Calibri" panose="020F0502020204030204" pitchFamily="34" charset="0"/>
                <a:ea typeface="Calibri" panose="020F0502020204030204" pitchFamily="34" charset="0"/>
                <a:cs typeface="Arial" panose="020B0604020202020204" pitchFamily="34" charset="0"/>
              </a:rPr>
              <a:t>مسجد – مسرح – مسكن – مصنع .</a:t>
            </a:r>
          </a:p>
        </p:txBody>
      </p:sp>
    </p:spTree>
    <p:extLst>
      <p:ext uri="{BB962C8B-B14F-4D97-AF65-F5344CB8AC3E}">
        <p14:creationId xmlns:p14="http://schemas.microsoft.com/office/powerpoint/2010/main" val="330189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120" y="216927"/>
            <a:ext cx="10231120" cy="4762201"/>
          </a:xfrm>
          <a:prstGeom prst="rect">
            <a:avLst/>
          </a:prstGeom>
        </p:spPr>
        <p:txBody>
          <a:bodyPr wrap="square">
            <a:spAutoFit/>
          </a:bodyPr>
          <a:lstStyle/>
          <a:p>
            <a:pPr marL="228600" marR="0" algn="r">
              <a:lnSpc>
                <a:spcPct val="107000"/>
              </a:lnSpc>
              <a:spcBef>
                <a:spcPts val="0"/>
              </a:spcBef>
              <a:spcAft>
                <a:spcPts val="800"/>
              </a:spcAft>
            </a:pPr>
            <a:r>
              <a:rPr lang="ar-IQ" sz="2400" b="1" dirty="0">
                <a:solidFill>
                  <a:srgbClr val="C00000"/>
                </a:solidFill>
                <a:latin typeface="Calibri" panose="020F0502020204030204" pitchFamily="34" charset="0"/>
                <a:ea typeface="Calibri" panose="020F0502020204030204" pitchFamily="34" charset="0"/>
                <a:cs typeface="Arial" panose="020B0604020202020204" pitchFamily="34" charset="0"/>
              </a:rPr>
              <a:t>ثانيا: الفراغ </a:t>
            </a:r>
            <a:endParaRPr lang="en-US" sz="2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هناك ثلاث تفسيرات لمفهوم الفراغ المعماري وهي:</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1- الفراغ المادي : </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هو الفراغ المعرف بحدود ملموسه ويمكن وصفه وقياسه وتحديد أبعاده تبعا للمواصفات والمقاييس الهندسيه.</a:t>
            </a: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2- الفراغ المدرك</a:t>
            </a:r>
            <a:r>
              <a:rPr lang="ar-IQ" sz="2400" dirty="0">
                <a:latin typeface="Calibri" panose="020F0502020204030204" pitchFamily="34" charset="0"/>
                <a:ea typeface="Calibri" panose="020F0502020204030204" pitchFamily="34" charset="0"/>
                <a:cs typeface="Arial" panose="020B0604020202020204" pitchFamily="34" charset="0"/>
                <a:sym typeface="Wingdings" panose="05000000000000000000" pitchFamily="2" charset="2"/>
              </a:rPr>
              <a:t>: ( مهم لنقاد العماره) </a:t>
            </a:r>
            <a:endParaRPr lang="ar-IQ" sz="2400" dirty="0">
              <a:latin typeface="Calibri" panose="020F0502020204030204" pitchFamily="34" charset="0"/>
              <a:ea typeface="Calibri" panose="020F0502020204030204" pitchFamily="34" charset="0"/>
              <a:cs typeface="Arial" panose="020B0604020202020204" pitchFamily="34" charset="0"/>
            </a:endParaRPr>
          </a:p>
          <a:p>
            <a:pPr marL="228600" marR="0" algn="r">
              <a:lnSpc>
                <a:spcPct val="107000"/>
              </a:lnSpc>
              <a:spcBef>
                <a:spcPts val="0"/>
              </a:spcBef>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 هو فراغ غير معرف بحدود واضحه ولكن يمكن التعامل معه والاستفادة منه وهو من اهم نتائج نظرية الكشتات  .</a:t>
            </a:r>
          </a:p>
          <a:p>
            <a:pPr marL="228600" lvl="0"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3- الفراغ المنفعي : </a:t>
            </a:r>
          </a:p>
          <a:p>
            <a:pPr marL="228600" lvl="0" algn="r">
              <a:lnSpc>
                <a:spcPct val="107000"/>
              </a:lnSpc>
              <a:spcAft>
                <a:spcPts val="800"/>
              </a:spcAft>
            </a:pPr>
            <a:r>
              <a:rPr lang="ar-IQ" sz="2400" dirty="0">
                <a:latin typeface="Calibri" panose="020F0502020204030204" pitchFamily="34" charset="0"/>
                <a:ea typeface="Calibri" panose="020F0502020204030204" pitchFamily="34" charset="0"/>
                <a:cs typeface="Arial" panose="020B0604020202020204" pitchFamily="34" charset="0"/>
              </a:rPr>
              <a:t>وهو الفراغ المعرف من خلال الانشطة والاستعمالات وانواع الحركه.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83025"/>
      </p:ext>
    </p:extLst>
  </p:cSld>
  <p:clrMapOvr>
    <a:masterClrMapping/>
  </p:clrMapOvr>
</p:sld>
</file>

<file path=ppt/theme/theme1.xml><?xml version="1.0" encoding="utf-8"?>
<a:theme xmlns:a="http://schemas.openxmlformats.org/drawingml/2006/main" name="Face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350</TotalTime>
  <Words>603</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النقد المعماري  المرحلة الخامسة</vt:lpstr>
      <vt:lpstr>المحاضرة السابعة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النقد</dc:title>
  <dc:creator>alzahraa ajina</dc:creator>
  <cp:lastModifiedBy>HamedTemeemi</cp:lastModifiedBy>
  <cp:revision>40</cp:revision>
  <dcterms:created xsi:type="dcterms:W3CDTF">2019-05-03T20:09:51Z</dcterms:created>
  <dcterms:modified xsi:type="dcterms:W3CDTF">2023-09-04T21:19:55Z</dcterms:modified>
</cp:coreProperties>
</file>